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85" r:id="rId10"/>
    <p:sldId id="264" r:id="rId11"/>
    <p:sldId id="265" r:id="rId12"/>
    <p:sldId id="266" r:id="rId13"/>
    <p:sldId id="284" r:id="rId14"/>
    <p:sldId id="267" r:id="rId15"/>
    <p:sldId id="268" r:id="rId16"/>
    <p:sldId id="269" r:id="rId17"/>
    <p:sldId id="270" r:id="rId18"/>
    <p:sldId id="273" r:id="rId19"/>
    <p:sldId id="272" r:id="rId20"/>
    <p:sldId id="274" r:id="rId21"/>
    <p:sldId id="275" r:id="rId22"/>
    <p:sldId id="286" r:id="rId23"/>
    <p:sldId id="276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6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5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7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95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626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37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77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59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4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2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7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4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0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0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0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1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89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597" y="1"/>
            <a:ext cx="11871862" cy="944380"/>
          </a:xfrm>
        </p:spPr>
        <p:txBody>
          <a:bodyPr/>
          <a:lstStyle/>
          <a:p>
            <a:pPr algn="just"/>
            <a:r>
              <a:rPr lang="ru-RU" dirty="0" smtClean="0"/>
              <a:t>Что нужно знать об инсульте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84" y="2015058"/>
            <a:ext cx="6628122" cy="43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36" y="191068"/>
            <a:ext cx="11309614" cy="6387152"/>
          </a:xfrm>
        </p:spPr>
        <p:txBody>
          <a:bodyPr>
            <a:normAutofit/>
          </a:bodyPr>
          <a:lstStyle/>
          <a:p>
            <a:r>
              <a:rPr lang="ru-RU" sz="2800" dirty="0"/>
              <a:t>Говоря об инсульте, необходимо </a:t>
            </a:r>
            <a:r>
              <a:rPr lang="ru-RU" sz="2800" dirty="0" smtClean="0"/>
              <a:t>обозначить его острую фазу.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За </a:t>
            </a:r>
            <a:r>
              <a:rPr lang="ru-RU" sz="2800" dirty="0"/>
              <a:t>5-8 минут формируется ядро из поврежденных клеток;</a:t>
            </a:r>
            <a:br>
              <a:rPr lang="ru-RU" sz="2800" dirty="0"/>
            </a:br>
            <a:r>
              <a:rPr lang="ru-RU" sz="2800" dirty="0"/>
              <a:t>Следующей стадией является увеличение области метаболических изменений вокруг ядра инфаркта;</a:t>
            </a:r>
            <a:br>
              <a:rPr lang="ru-RU" sz="2800" dirty="0"/>
            </a:br>
            <a:r>
              <a:rPr lang="ru-RU" sz="2800" dirty="0"/>
              <a:t>За 90 минут увеличивается на 50%;</a:t>
            </a:r>
            <a:br>
              <a:rPr lang="ru-RU" sz="2800" dirty="0"/>
            </a:br>
            <a:r>
              <a:rPr lang="ru-RU" sz="2800" dirty="0"/>
              <a:t>За 6 часов – на 80%.</a:t>
            </a:r>
          </a:p>
        </p:txBody>
      </p:sp>
    </p:spTree>
    <p:extLst>
      <p:ext uri="{BB962C8B-B14F-4D97-AF65-F5344CB8AC3E}">
        <p14:creationId xmlns:p14="http://schemas.microsoft.com/office/powerpoint/2010/main" val="35353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512" y="450376"/>
            <a:ext cx="10699845" cy="6114197"/>
          </a:xfrm>
        </p:spPr>
        <p:txBody>
          <a:bodyPr>
            <a:normAutofit/>
          </a:bodyPr>
          <a:lstStyle/>
          <a:p>
            <a:r>
              <a:rPr lang="ru-RU" sz="2400" dirty="0"/>
              <a:t>Также существует такое понятие как повторный инсульт. Свидетельствует о возможности повторения удара. Основной причиной являются перенесенные болезни головного </a:t>
            </a:r>
            <a:r>
              <a:rPr lang="ru-RU" sz="2400" dirty="0" smtClean="0"/>
              <a:t>мозга, а также </a:t>
            </a:r>
            <a:r>
              <a:rPr lang="ru-RU" sz="2400" dirty="0"/>
              <a:t>недостаточный контроль за течением заболевания после удара.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28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517" y="410699"/>
            <a:ext cx="10624330" cy="5959703"/>
          </a:xfrm>
        </p:spPr>
        <p:txBody>
          <a:bodyPr>
            <a:normAutofit/>
          </a:bodyPr>
          <a:lstStyle/>
          <a:p>
            <a:r>
              <a:rPr lang="ru-RU" sz="2800" dirty="0"/>
              <a:t>Основные причины инсульта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ишемия </a:t>
            </a:r>
            <a:r>
              <a:rPr lang="ru-RU" sz="2800" dirty="0"/>
              <a:t>– нарушенное </a:t>
            </a:r>
            <a:r>
              <a:rPr lang="ru-RU" sz="2800" dirty="0" smtClean="0"/>
              <a:t>кровоснабжение;</a:t>
            </a:r>
            <a:br>
              <a:rPr lang="ru-RU" sz="2800" dirty="0" smtClean="0"/>
            </a:br>
            <a:r>
              <a:rPr lang="ru-RU" sz="2800" dirty="0" smtClean="0"/>
              <a:t>эмболия </a:t>
            </a:r>
            <a:r>
              <a:rPr lang="ru-RU" sz="2800" dirty="0"/>
              <a:t>– закупорка сосудов;</a:t>
            </a:r>
            <a:br>
              <a:rPr lang="ru-RU" sz="2800" dirty="0"/>
            </a:br>
            <a:r>
              <a:rPr lang="ru-RU" sz="2800" dirty="0"/>
              <a:t>атерома – дегенеративное изменение стенок сосудов;</a:t>
            </a:r>
            <a:br>
              <a:rPr lang="ru-RU" sz="2800" dirty="0"/>
            </a:br>
            <a:r>
              <a:rPr lang="ru-RU" sz="2800" dirty="0"/>
              <a:t>тромбоз – образование внутри сосудов сгустков крови;</a:t>
            </a:r>
            <a:br>
              <a:rPr lang="ru-RU" sz="2800" dirty="0"/>
            </a:br>
            <a:r>
              <a:rPr lang="ru-RU" sz="2800" dirty="0"/>
              <a:t>кровоизлияние внутри мозга.</a:t>
            </a:r>
          </a:p>
        </p:txBody>
      </p:sp>
    </p:spTree>
    <p:extLst>
      <p:ext uri="{BB962C8B-B14F-4D97-AF65-F5344CB8AC3E}">
        <p14:creationId xmlns:p14="http://schemas.microsoft.com/office/powerpoint/2010/main" val="24706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1" y="329244"/>
            <a:ext cx="7453745" cy="60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70" y="0"/>
            <a:ext cx="10296784" cy="649633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существуют </a:t>
            </a:r>
            <a:r>
              <a:rPr lang="ru-RU" sz="2800" dirty="0"/>
              <a:t>общие </a:t>
            </a:r>
            <a:r>
              <a:rPr lang="ru-RU" dirty="0">
                <a:solidFill>
                  <a:srgbClr val="FFFF00"/>
                </a:solidFill>
              </a:rPr>
              <a:t>факторы риска</a:t>
            </a:r>
            <a:r>
              <a:rPr lang="ru-RU" sz="2800" dirty="0"/>
              <a:t>, которые свидетельствуют о необходимости медицинского обследования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200" dirty="0" smtClean="0"/>
              <a:t>-Возрастная </a:t>
            </a:r>
            <a:r>
              <a:rPr lang="ru-RU" sz="3200" dirty="0"/>
              <a:t>группа 50+;</a:t>
            </a:r>
            <a:br>
              <a:rPr lang="ru-RU" sz="3200" dirty="0"/>
            </a:br>
            <a:r>
              <a:rPr lang="ru-RU" sz="3200" dirty="0" smtClean="0"/>
              <a:t>-Склонность </a:t>
            </a:r>
            <a:r>
              <a:rPr lang="ru-RU" sz="3200" dirty="0"/>
              <a:t>к ожирению, избыточный вес;</a:t>
            </a:r>
            <a:br>
              <a:rPr lang="ru-RU" sz="3200" dirty="0"/>
            </a:br>
            <a:r>
              <a:rPr lang="ru-RU" sz="3200" dirty="0" smtClean="0"/>
              <a:t>-Повышенный </a:t>
            </a:r>
            <a:r>
              <a:rPr lang="ru-RU" sz="3200" dirty="0"/>
              <a:t>уровень холестерина;</a:t>
            </a:r>
            <a:br>
              <a:rPr lang="ru-RU" sz="3200" dirty="0"/>
            </a:br>
            <a:r>
              <a:rPr lang="ru-RU" sz="3200" dirty="0" smtClean="0"/>
              <a:t>-Высокое </a:t>
            </a:r>
            <a:r>
              <a:rPr lang="ru-RU" sz="3200" dirty="0"/>
              <a:t>артериальное </a:t>
            </a:r>
            <a:r>
              <a:rPr lang="ru-RU" sz="3200" dirty="0" smtClean="0"/>
              <a:t>давление;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-Атеросклероз;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687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061" y="687791"/>
            <a:ext cx="10037477" cy="580957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-Сахарный </a:t>
            </a:r>
            <a:r>
              <a:rPr lang="ru-RU" sz="3200" dirty="0"/>
              <a:t>диабет, заболевания эндокринной системы;</a:t>
            </a:r>
            <a:br>
              <a:rPr lang="ru-RU" sz="3200" dirty="0"/>
            </a:br>
            <a:r>
              <a:rPr lang="ru-RU" sz="3200" dirty="0" smtClean="0"/>
              <a:t>-Боли </a:t>
            </a:r>
            <a:r>
              <a:rPr lang="ru-RU" sz="3200" dirty="0"/>
              <a:t>в сердце, учащенное сердцебиение;</a:t>
            </a:r>
            <a:br>
              <a:rPr lang="ru-RU" sz="3200" dirty="0"/>
            </a:br>
            <a:r>
              <a:rPr lang="ru-RU" sz="3200" dirty="0" smtClean="0"/>
              <a:t>-Самолечение </a:t>
            </a:r>
            <a:br>
              <a:rPr lang="ru-RU" sz="3200" dirty="0" smtClean="0"/>
            </a:br>
            <a:r>
              <a:rPr lang="ru-RU" sz="3200" dirty="0" smtClean="0"/>
              <a:t>-Вредные </a:t>
            </a:r>
            <a:r>
              <a:rPr lang="ru-RU" sz="3200" dirty="0"/>
              <a:t>привычки (курение, алкоголизм</a:t>
            </a:r>
            <a:r>
              <a:rPr lang="ru-RU" sz="3200" dirty="0" smtClean="0"/>
              <a:t>)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-Наследственность</a:t>
            </a:r>
            <a:r>
              <a:rPr lang="ru-RU" sz="3200" dirty="0"/>
              <a:t>, </a:t>
            </a:r>
            <a:r>
              <a:rPr lang="ru-RU" sz="3200" dirty="0" smtClean="0"/>
              <a:t>наличие </a:t>
            </a:r>
            <a:r>
              <a:rPr lang="ru-RU" sz="3200" dirty="0"/>
              <a:t>родственников, перенесших инсульт.</a:t>
            </a:r>
          </a:p>
        </p:txBody>
      </p:sp>
    </p:spTree>
    <p:extLst>
      <p:ext uri="{BB962C8B-B14F-4D97-AF65-F5344CB8AC3E}">
        <p14:creationId xmlns:p14="http://schemas.microsoft.com/office/powerpoint/2010/main" val="20558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690"/>
            <a:ext cx="12192000" cy="95548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 Симптомы инсульта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8" y="1078173"/>
            <a:ext cx="7978771" cy="55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93964"/>
            <a:ext cx="11402290" cy="666403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dirty="0"/>
              <a:t>В зависимости от локализации очага инсульта симптомы могут быть как единичные, так и представлены комбинацией нескольких из нижеперечисленных симптомов</a:t>
            </a:r>
            <a:r>
              <a:rPr lang="en-US" sz="2700" dirty="0" smtClean="0"/>
              <a:t>: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-</a:t>
            </a:r>
            <a:r>
              <a:rPr lang="ru-RU" sz="2700" u="sng" dirty="0"/>
              <a:t>нарушение  сознания</a:t>
            </a:r>
            <a:br>
              <a:rPr lang="ru-RU" sz="2700" u="sng" dirty="0"/>
            </a:br>
            <a:r>
              <a:rPr lang="ru-RU" sz="2700" dirty="0"/>
              <a:t>(</a:t>
            </a:r>
            <a:r>
              <a:rPr lang="ru-RU" sz="2700" dirty="0" smtClean="0"/>
              <a:t>от  </a:t>
            </a:r>
            <a:r>
              <a:rPr lang="ru-RU" sz="2700" dirty="0"/>
              <a:t>простой заторможенности </a:t>
            </a:r>
            <a:r>
              <a:rPr lang="ru-RU" sz="2700" dirty="0" smtClean="0"/>
              <a:t>до комы-полного отсутствия сознания  </a:t>
            </a:r>
            <a:r>
              <a:rPr lang="ru-RU" sz="2700" dirty="0"/>
              <a:t>и  реакции</a:t>
            </a:r>
            <a:r>
              <a:rPr lang="ru-RU" sz="2700" dirty="0" smtClean="0"/>
              <a:t>)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-</a:t>
            </a:r>
            <a:r>
              <a:rPr lang="ru-RU" sz="2700" u="sng" dirty="0"/>
              <a:t>нарушение речи</a:t>
            </a:r>
            <a:br>
              <a:rPr lang="ru-RU" sz="2700" u="sng" dirty="0"/>
            </a:br>
            <a:r>
              <a:rPr lang="ru-RU" sz="2700" dirty="0"/>
              <a:t>( нарушение </a:t>
            </a:r>
            <a:r>
              <a:rPr lang="ru-RU" sz="2700" dirty="0" smtClean="0"/>
              <a:t>понимания  </a:t>
            </a:r>
            <a:r>
              <a:rPr lang="ru-RU" sz="2700" dirty="0"/>
              <a:t>речи,  отсутствие </a:t>
            </a:r>
            <a:r>
              <a:rPr lang="ru-RU" sz="2700" dirty="0" smtClean="0"/>
              <a:t>собственной </a:t>
            </a:r>
            <a:r>
              <a:rPr lang="ru-RU" sz="2700" dirty="0"/>
              <a:t>речи, либо Речь становится </a:t>
            </a:r>
            <a:r>
              <a:rPr lang="ru-RU" sz="2700" dirty="0" smtClean="0"/>
              <a:t>невнятной, нечеткой,  «каша  во  рту»);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-</a:t>
            </a:r>
            <a:r>
              <a:rPr lang="ru-RU" sz="2700" u="sng" dirty="0"/>
              <a:t>нарушение </a:t>
            </a:r>
            <a:r>
              <a:rPr lang="ru-RU" sz="2700" u="sng" dirty="0" smtClean="0"/>
              <a:t>двигательной   </a:t>
            </a:r>
            <a:r>
              <a:rPr lang="ru-RU" sz="2700" u="sng" dirty="0"/>
              <a:t>функции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 (от потери силы в конечностях до полного отсутствия движения в них- парализации, перекос  лица). Наиболее часто при инсульте возникает нарушение силы в одноименных конечностях- </a:t>
            </a:r>
            <a:r>
              <a:rPr lang="ru-RU" sz="2700" dirty="0" smtClean="0"/>
              <a:t>правых  </a:t>
            </a:r>
            <a:r>
              <a:rPr lang="ru-RU" sz="2700" dirty="0"/>
              <a:t>или левых. </a:t>
            </a:r>
            <a:br>
              <a:rPr lang="ru-RU" sz="2700" dirty="0"/>
            </a:br>
            <a:r>
              <a:rPr lang="ru-RU" sz="2700" dirty="0"/>
              <a:t>- </a:t>
            </a:r>
            <a:r>
              <a:rPr lang="ru-RU" sz="2700" u="sng" dirty="0"/>
              <a:t>нарушение координации</a:t>
            </a:r>
            <a:r>
              <a:rPr lang="ru-RU" sz="2700" dirty="0"/>
              <a:t> (неустойчивость, </a:t>
            </a:r>
            <a:r>
              <a:rPr lang="ru-RU" sz="2700" dirty="0" smtClean="0"/>
              <a:t>нечеткость  движений)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-</a:t>
            </a:r>
            <a:r>
              <a:rPr lang="ru-RU" sz="2700" u="sng" dirty="0"/>
              <a:t>отсутствие чувственных реакций</a:t>
            </a:r>
            <a:r>
              <a:rPr lang="ru-RU" sz="2700" dirty="0"/>
              <a:t>, чаще в половине тела  и  </a:t>
            </a:r>
            <a:r>
              <a:rPr lang="ru-RU" sz="2700" dirty="0" smtClean="0"/>
              <a:t>лица (реакция  </a:t>
            </a:r>
            <a:r>
              <a:rPr lang="ru-RU" sz="2700" dirty="0"/>
              <a:t>на  боль, прикосновение</a:t>
            </a:r>
            <a:r>
              <a:rPr lang="ru-RU" sz="2700" dirty="0" smtClean="0"/>
              <a:t>);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- </a:t>
            </a:r>
            <a:r>
              <a:rPr lang="ru-RU" sz="2700" u="sng" dirty="0"/>
              <a:t>отсутствие </a:t>
            </a:r>
            <a:r>
              <a:rPr lang="ru-RU" sz="2700" u="sng" dirty="0" smtClean="0"/>
              <a:t>контроля над тазовыми функциями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(непроизвольное мочеиспускание)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563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69907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Помимо   характерных  для  инсульта  симптомов в  той или иной  степени   присутствуют  и  «общие симптомы»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-ОБЩАЯ СЛАБОСТЬ</a:t>
            </a:r>
            <a:br>
              <a:rPr lang="ru-RU" sz="2400" dirty="0" smtClean="0"/>
            </a:br>
            <a:r>
              <a:rPr lang="ru-RU" sz="2400" dirty="0" smtClean="0"/>
              <a:t>-ГОЛОВНАЯ  БОЛЬ</a:t>
            </a:r>
            <a:br>
              <a:rPr lang="ru-RU" sz="2400" dirty="0" smtClean="0"/>
            </a:br>
            <a:r>
              <a:rPr lang="ru-RU" sz="2400" dirty="0" smtClean="0"/>
              <a:t>-ГОЛОВОКРУЖЕНИЕ</a:t>
            </a:r>
            <a:br>
              <a:rPr lang="ru-RU" sz="2400" dirty="0" smtClean="0"/>
            </a:br>
            <a:r>
              <a:rPr lang="ru-RU" sz="2400" dirty="0" smtClean="0"/>
              <a:t>-ТОШНОТА</a:t>
            </a:r>
            <a:br>
              <a:rPr lang="ru-RU" sz="2400" dirty="0" smtClean="0"/>
            </a:br>
            <a:r>
              <a:rPr lang="ru-RU" sz="2400" dirty="0" smtClean="0"/>
              <a:t>-РВОТА</a:t>
            </a:r>
            <a:br>
              <a:rPr lang="ru-RU" sz="2400" dirty="0" smtClean="0"/>
            </a:br>
            <a:r>
              <a:rPr lang="ru-RU" sz="2400" dirty="0" smtClean="0"/>
              <a:t>-МОЖЕТ  ПОВЫШАТЬСЯ  ТЕМПЕРАТУРА, </a:t>
            </a:r>
            <a:br>
              <a:rPr lang="ru-RU" sz="2400" dirty="0" smtClean="0"/>
            </a:br>
            <a:r>
              <a:rPr lang="ru-RU" sz="2400" dirty="0" smtClean="0"/>
              <a:t>-ЧАСТО ПОВЫШАЕТСЯ АРТЕРИАЛЬНОЕ  ДАВЛЕНИЕ, УРОВЕНЬ  САХАРА КРОВИ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80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7" y="341426"/>
            <a:ext cx="5805055" cy="5948537"/>
          </a:xfrm>
        </p:spPr>
        <p:txBody>
          <a:bodyPr>
            <a:normAutofit/>
          </a:bodyPr>
          <a:lstStyle/>
          <a:p>
            <a:r>
              <a:rPr lang="ru-RU" sz="2800" dirty="0"/>
              <a:t>Описанные выше симптомы могут проявляться в разной степени, поэтому у медиков существует простейший тест для определения наступления инсульта. Основные принципы этого теста должен знать каждый, </a:t>
            </a:r>
            <a:r>
              <a:rPr lang="ru-RU" sz="2800" dirty="0" smtClean="0"/>
              <a:t>чтобы ОКАЗАТЬ  </a:t>
            </a:r>
            <a:r>
              <a:rPr lang="ru-RU" sz="2800" dirty="0" err="1" smtClean="0"/>
              <a:t>дОВРАЧЕБНУЮ</a:t>
            </a:r>
            <a:r>
              <a:rPr lang="ru-RU" sz="2800" dirty="0" smtClean="0"/>
              <a:t>  ПОМОЩЬ  ПАЦИЕНТУ С НАРУШЕНИЕМ  МОЗГОВОГО КРОВООБРАЩЕНИЯ.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2" y="0"/>
            <a:ext cx="5532847" cy="68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376" y="450376"/>
            <a:ext cx="10597035" cy="61551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9F973"/>
                </a:solidFill>
              </a:rPr>
              <a:t>Бешеный ритм жизни и плохая экология ведут к развитию огромного количества болезней, одной из которых является инсульт.</a:t>
            </a:r>
            <a:br>
              <a:rPr lang="ru-RU" sz="2800" dirty="0" smtClean="0">
                <a:solidFill>
                  <a:srgbClr val="F9F973"/>
                </a:solidFill>
              </a:rPr>
            </a:br>
            <a:r>
              <a:rPr lang="ru-RU" sz="2800" dirty="0" smtClean="0">
                <a:solidFill>
                  <a:srgbClr val="F9F973"/>
                </a:solidFill>
              </a:rPr>
              <a:t>Свыше 30% людей, перенесших это заболевание, нуждаются в посторонней помощи, порядка 20% не могут передвигаться самостоятельно и </a:t>
            </a:r>
            <a:r>
              <a:rPr lang="ru-RU" sz="2800" dirty="0">
                <a:solidFill>
                  <a:srgbClr val="F9F973"/>
                </a:solidFill>
              </a:rPr>
              <a:t>лишь 8% после болезни возвращаются к нормальному образу жизни. </a:t>
            </a:r>
            <a:br>
              <a:rPr lang="ru-RU" sz="2800" dirty="0">
                <a:solidFill>
                  <a:srgbClr val="F9F973"/>
                </a:solidFill>
              </a:rPr>
            </a:br>
            <a:r>
              <a:rPr lang="ru-RU" sz="2800" dirty="0">
                <a:solidFill>
                  <a:srgbClr val="F9F973"/>
                </a:solidFill>
              </a:rPr>
              <a:t>Болезнь довольно быстротечна. Именно поэтому важно знать основные аспекты заболевания, чтобы своевременно оказать помочь пострадавшему и предотвратить тяжелые последствия</a:t>
            </a:r>
          </a:p>
        </p:txBody>
      </p:sp>
    </p:spTree>
    <p:extLst>
      <p:ext uri="{BB962C8B-B14F-4D97-AF65-F5344CB8AC3E}">
        <p14:creationId xmlns:p14="http://schemas.microsoft.com/office/powerpoint/2010/main" val="17054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9" y="180109"/>
            <a:ext cx="10474036" cy="6428509"/>
          </a:xfrm>
        </p:spPr>
        <p:txBody>
          <a:bodyPr>
            <a:normAutofit/>
          </a:bodyPr>
          <a:lstStyle/>
          <a:p>
            <a:r>
              <a:rPr lang="ru-RU" dirty="0" smtClean="0"/>
              <a:t>Тест </a:t>
            </a:r>
            <a:r>
              <a:rPr lang="ru-RU" dirty="0"/>
              <a:t>УЗП (улыбка, заговорить с больным, попросить поднять руку):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 — Самым простым методом определения удара является улыбка. Необходимо попросить человека улыбнуться и оценить симметричность улыбки. При инсульте половина лица будет неподвижна, один из уголков губ приподнят вверх, а другой опущен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9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510" y="817419"/>
            <a:ext cx="10460182" cy="6192981"/>
          </a:xfrm>
        </p:spPr>
        <p:txBody>
          <a:bodyPr>
            <a:normAutofit fontScale="90000"/>
          </a:bodyPr>
          <a:lstStyle/>
          <a:p>
            <a:r>
              <a:rPr lang="ru-RU" dirty="0"/>
              <a:t>З – Также необходимо заговорить с пострадавшим. При инсульте с речью возникают проблемы, и человеку будет затруднительно отвечать на ваши вопросы. Попытки показать язык также дадут искривление лица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 – Попросить больного поднять вверх одновременно обе руки и подержать так 10 секунд. У пораженного инсультом пациента, руки будут подниматься не симметрично, одна рука будет подниматься медленней другой. Удерживать руки поднятыми будет также крайне сложно.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0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781096"/>
            <a:ext cx="11708448" cy="56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9" y="124690"/>
            <a:ext cx="11047750" cy="1014561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Первая помощь после </a:t>
            </a:r>
            <a:r>
              <a:rPr lang="ru-RU" sz="4000" dirty="0" smtClean="0">
                <a:solidFill>
                  <a:srgbClr val="FFFF00"/>
                </a:solidFill>
              </a:rPr>
              <a:t>инсульта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6690" y="1274619"/>
            <a:ext cx="10557164" cy="5583381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Первым пунктом в оказании помощи больному будет звонок в скорую помощь с описанием ситуации диспетчеру, необходимо также описать увиденные симптомы. Никакие действия, предпринятые самостоятельно, не могут заменить врачебной помощи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Однако существует ряд простых шагов, которые могут значительно облегчить состояние человека во время ожидания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Прежде всего, необходимо уложить человека на ровную поверхность. Голова должна быть немного приподнята по отношению к туловищу. Для этой цели можно использовать подушку или любые подручные средства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83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6" y="284813"/>
            <a:ext cx="11194472" cy="6282241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человек находится в закрытом помещении, необходимо обеспечить достаточный приток воздуха. Также необходимо расстегнуть одежду и освободить грудную клетку для облегчения дыхания.</a:t>
            </a:r>
            <a:br>
              <a:rPr lang="ru-RU" dirty="0"/>
            </a:br>
            <a:r>
              <a:rPr lang="ru-RU" dirty="0"/>
              <a:t>При появлении тошноты, голову больного поворачивают набок, чтобы избежать попадания рвотных масс в дыхательные пути.</a:t>
            </a:r>
            <a:br>
              <a:rPr lang="ru-RU" dirty="0"/>
            </a:br>
            <a:r>
              <a:rPr lang="ru-RU" dirty="0"/>
              <a:t>Также необходимо проводить замеры давления с интервалом в 15 минут и сообщить врачам о полученных результатах.</a:t>
            </a:r>
            <a:br>
              <a:rPr lang="ru-RU" dirty="0"/>
            </a:br>
            <a:r>
              <a:rPr lang="ru-RU" dirty="0"/>
              <a:t>Все время оказания помощи необходимо сохранять спокойствие (по крайней мере, видимое), чтобы не напугать больного и не усугубить его </a:t>
            </a:r>
            <a:r>
              <a:rPr lang="ru-RU" dirty="0" smtClean="0"/>
              <a:t>состояние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8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607" y="-138545"/>
            <a:ext cx="11363793" cy="70658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Профилактика </a:t>
            </a:r>
            <a:r>
              <a:rPr lang="ru-RU" sz="2800" dirty="0">
                <a:solidFill>
                  <a:srgbClr val="FFFF00"/>
                </a:solidFill>
              </a:rPr>
              <a:t>заболевания после определенного </a:t>
            </a:r>
            <a:r>
              <a:rPr lang="ru-RU" sz="2800" dirty="0" smtClean="0">
                <a:solidFill>
                  <a:srgbClr val="FFFF00"/>
                </a:solidFill>
              </a:rPr>
              <a:t>возраста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8145" y="803564"/>
            <a:ext cx="11443855" cy="5860472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инсульт может иметь </a:t>
            </a:r>
            <a:r>
              <a:rPr lang="ru-RU" sz="2400" dirty="0"/>
              <a:t>огромную череду неприятных </a:t>
            </a:r>
            <a:r>
              <a:rPr lang="ru-RU" sz="2400" dirty="0" smtClean="0"/>
              <a:t>последствий </a:t>
            </a:r>
            <a:r>
              <a:rPr lang="ru-RU" sz="2400" dirty="0"/>
              <a:t>вплоть до инвалидности. Именно поэтому </a:t>
            </a:r>
            <a:r>
              <a:rPr lang="ru-RU" sz="2400" dirty="0" smtClean="0"/>
              <a:t>очень важно заниматься профилактикой </a:t>
            </a:r>
            <a:r>
              <a:rPr lang="ru-RU" sz="2400" dirty="0"/>
              <a:t>возникновения </a:t>
            </a:r>
            <a:r>
              <a:rPr lang="ru-RU" sz="2400" dirty="0" smtClean="0"/>
              <a:t>заболевания.</a:t>
            </a:r>
          </a:p>
          <a:p>
            <a:r>
              <a:rPr lang="ru-RU" sz="2400" dirty="0"/>
              <a:t>Перейдя черту возраста в 55 лет, не стоит пренебрегать следующими правилами</a:t>
            </a:r>
            <a:r>
              <a:rPr lang="ru-RU" sz="2400" dirty="0" smtClean="0"/>
              <a:t>:</a:t>
            </a:r>
            <a:endParaRPr lang="ru-RU" sz="2400" dirty="0"/>
          </a:p>
          <a:p>
            <a:r>
              <a:rPr lang="ru-RU" sz="2400" dirty="0" smtClean="0"/>
              <a:t>-Ежегодно </a:t>
            </a:r>
            <a:r>
              <a:rPr lang="ru-RU" sz="2400" dirty="0"/>
              <a:t>проходить кардиологическое обследование с кардиограммой.</a:t>
            </a:r>
          </a:p>
          <a:p>
            <a:r>
              <a:rPr lang="ru-RU" sz="2400" dirty="0" smtClean="0"/>
              <a:t>-Выяснить </a:t>
            </a:r>
            <a:r>
              <a:rPr lang="ru-RU" sz="2400" dirty="0"/>
              <a:t>норму своего давления и следить, чтобы оно оставалось в пределах допустимого.</a:t>
            </a:r>
          </a:p>
          <a:p>
            <a:r>
              <a:rPr lang="ru-RU" sz="2400" dirty="0" smtClean="0"/>
              <a:t>-Наблюдать </a:t>
            </a:r>
            <a:r>
              <a:rPr lang="ru-RU" sz="2400" dirty="0"/>
              <a:t>за частотой пульса.</a:t>
            </a:r>
          </a:p>
          <a:p>
            <a:r>
              <a:rPr lang="ru-RU" sz="2400" dirty="0" smtClean="0"/>
              <a:t>-Сдавать </a:t>
            </a:r>
            <a:r>
              <a:rPr lang="ru-RU" sz="2400" dirty="0"/>
              <a:t>кровь на сахар и холестерин как минимум 1 раз в год.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43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327" y="618518"/>
            <a:ext cx="9745084" cy="59346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-Отказаться </a:t>
            </a:r>
            <a:r>
              <a:rPr lang="ru-RU" sz="2800" dirty="0"/>
              <a:t>от курения.</a:t>
            </a:r>
            <a:br>
              <a:rPr lang="ru-RU" sz="2800" dirty="0"/>
            </a:br>
            <a:r>
              <a:rPr lang="ru-RU" sz="2800" dirty="0" smtClean="0"/>
              <a:t>-Не злоупотреблять алкоголем </a:t>
            </a:r>
            <a:br>
              <a:rPr lang="ru-RU" sz="2800" dirty="0" smtClean="0"/>
            </a:br>
            <a:r>
              <a:rPr lang="ru-RU" sz="2800" dirty="0" smtClean="0"/>
              <a:t>-Уменьшить </a:t>
            </a:r>
            <a:r>
              <a:rPr lang="ru-RU" sz="2800" dirty="0"/>
              <a:t>потребление жирной пищи и поваренной соли.</a:t>
            </a:r>
            <a:br>
              <a:rPr lang="ru-RU" sz="2800" dirty="0"/>
            </a:br>
            <a:r>
              <a:rPr lang="ru-RU" sz="2800" dirty="0" smtClean="0"/>
              <a:t>-Включить </a:t>
            </a:r>
            <a:r>
              <a:rPr lang="ru-RU" sz="2800" dirty="0"/>
              <a:t>в рацион как можно больше свежих фруктов и овощей.</a:t>
            </a:r>
            <a:br>
              <a:rPr lang="ru-RU" sz="2800" dirty="0"/>
            </a:br>
            <a:r>
              <a:rPr lang="ru-RU" sz="2800" dirty="0" smtClean="0"/>
              <a:t>-Не </a:t>
            </a:r>
            <a:r>
              <a:rPr lang="ru-RU" sz="2800" dirty="0"/>
              <a:t>переедать, покидать стол с ощущением легкости, не есть после восьми вечера.</a:t>
            </a:r>
            <a:br>
              <a:rPr lang="ru-RU" sz="2800" dirty="0"/>
            </a:br>
            <a:r>
              <a:rPr lang="ru-RU" sz="2800" dirty="0" smtClean="0"/>
              <a:t>-Вести </a:t>
            </a:r>
            <a:r>
              <a:rPr lang="ru-RU" sz="2800" dirty="0"/>
              <a:t>активный образ жизни, выполнять легкую </a:t>
            </a:r>
            <a:r>
              <a:rPr lang="ru-RU" sz="2800" dirty="0" smtClean="0"/>
              <a:t>зарядку.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45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Такие нехитрые правила способны продлить вашу жизнь и вывести ее на качественно новый </a:t>
            </a:r>
            <a:r>
              <a:rPr lang="ru-RU" dirty="0" smtClean="0"/>
              <a:t>уровень.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9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8003"/>
            <a:ext cx="11535508" cy="147857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29" y="1377423"/>
            <a:ext cx="7641792" cy="48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292" y="136479"/>
            <a:ext cx="10293164" cy="5732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FFFF00"/>
                </a:solidFill>
              </a:rPr>
              <a:t>Что такое инсульт?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2071" y="982639"/>
            <a:ext cx="9655339" cy="5418162"/>
          </a:xfrm>
        </p:spPr>
        <p:txBody>
          <a:bodyPr>
            <a:noAutofit/>
          </a:bodyPr>
          <a:lstStyle/>
          <a:p>
            <a:r>
              <a:rPr lang="ru-RU" sz="2400" dirty="0"/>
              <a:t>Прежде всего, необходимо разобраться и охарактеризовать, что из себя представляет данная болезнь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Инсульт- острое </a:t>
            </a:r>
            <a:r>
              <a:rPr lang="ru-RU" sz="2400" dirty="0"/>
              <a:t>нарушение мозгового кровообращения (ОНМК) или, иными словами, апоплексический удар, который приводит к прекращению подачи кислорода и питательных веществ в мозг человека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Как уже говорилось ранее, болезнь весьма скоротечна и вскоре после удара начинается отмирание клеток и тканей мозга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Для оказания оперативной и действенной помощи каждый человек должен знать симптоматику и проявления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3277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662" y="136477"/>
            <a:ext cx="9991388" cy="100993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Разновидности инсультов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752" y="1241947"/>
            <a:ext cx="10645253" cy="5240740"/>
          </a:xfrm>
        </p:spPr>
        <p:txBody>
          <a:bodyPr>
            <a:normAutofit/>
          </a:bodyPr>
          <a:lstStyle/>
          <a:p>
            <a:r>
              <a:rPr lang="ru-RU" sz="2400" dirty="0"/>
              <a:t>На сегодняшний день различают два вида инсульта: ишемический и геморрагический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Заболевания могут затрагивать левую или правую сторону организма, в зависимости от этого подразделяются на левосторонний и правосторонний инсульты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Ишемический инсульт встречается наиболее часто, на его долю приходится 9 из 10 пострадавших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Ишемический инсульт характеризуется образованием тромба, который закупоривает сосуд или капилляр и блокирует подачу кислорода в мозг.</a:t>
            </a:r>
          </a:p>
        </p:txBody>
      </p:sp>
    </p:spTree>
    <p:extLst>
      <p:ext uri="{BB962C8B-B14F-4D97-AF65-F5344CB8AC3E}">
        <p14:creationId xmlns:p14="http://schemas.microsoft.com/office/powerpoint/2010/main" val="15328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901" y="1108364"/>
            <a:ext cx="11136572" cy="5536649"/>
          </a:xfrm>
        </p:spPr>
        <p:txBody>
          <a:bodyPr>
            <a:normAutofit/>
          </a:bodyPr>
          <a:lstStyle/>
          <a:p>
            <a:r>
              <a:rPr lang="ru-RU" sz="2800" dirty="0"/>
              <a:t>По месту образования тромба разделяют тромботический и эмболический инсульты</a:t>
            </a:r>
            <a:r>
              <a:rPr lang="ru-RU" sz="2800" dirty="0" smtClean="0"/>
              <a:t>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При тромботическом инсульте тромб образуется непосредственно в одной из артерий, питающих мозг. Такая болезнь возможна на участках артерий, закупоренных жировыми отложениями (пораженных атеросклерозом</a:t>
            </a:r>
            <a:r>
              <a:rPr lang="ru-RU" sz="2800" dirty="0" smtClean="0"/>
              <a:t>).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Эмболический инсульт характеризуется тем, что тромб образуется в других кровеносных сосудах и лишь после образования попадает в более узкие сосуды.  Появлению таких скоплений крови в сердце может способствовать нерегулярное сердцебиение</a:t>
            </a:r>
            <a:r>
              <a:rPr lang="ru-RU" sz="2800" dirty="0" smtClean="0"/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7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19" y="400154"/>
            <a:ext cx="11000096" cy="6205362"/>
          </a:xfrm>
        </p:spPr>
        <p:txBody>
          <a:bodyPr>
            <a:normAutofit/>
          </a:bodyPr>
          <a:lstStyle/>
          <a:p>
            <a:r>
              <a:rPr lang="ru-RU" sz="2800" dirty="0"/>
              <a:t>Геморрагический инсульт – это вид кровоизлияния, при котором происходит разрыв какого-либо сосуда. Как правило, к этому виду инсульта приводят аневризмы (истонченные стенки сосудов) и влекут за собой образование гематомы в месте разрыва сосуда. Оценка размеров и состояния данного образования позволит спрогнозировать течение болезни и возможность возврата к нормальной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6460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3" y="359209"/>
            <a:ext cx="11214699" cy="5959703"/>
          </a:xfrm>
        </p:spPr>
        <p:txBody>
          <a:bodyPr>
            <a:normAutofit/>
          </a:bodyPr>
          <a:lstStyle/>
          <a:p>
            <a:r>
              <a:rPr lang="ru-RU" sz="2800" dirty="0"/>
              <a:t>По месту воздействия разделяют два вида геморрагического инсульта</a:t>
            </a:r>
            <a:r>
              <a:rPr lang="ru-RU" sz="2800" dirty="0" smtClean="0"/>
              <a:t>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Кровоизлияние внутри мозга – образуется при утечке крови из сосуда в окружающие ткани и повреждении клеток. Причиной такого кровоизлияния, как правило, становится хроническая гипертония.</a:t>
            </a:r>
            <a:br>
              <a:rPr lang="ru-RU" sz="2800" dirty="0"/>
            </a:br>
            <a:r>
              <a:rPr lang="ru-RU" sz="2800" dirty="0"/>
              <a:t>Субарахноидальное кровоизлияние – протекает в артериях, расположенных на поверхности мозга. Кровь заполняет пространство между мозгом и костями черепного свода, вызывая сильную головную боль. Такая боль может стать сигналом наступления инсульта.</a:t>
            </a:r>
          </a:p>
        </p:txBody>
      </p:sp>
    </p:spTree>
    <p:extLst>
      <p:ext uri="{BB962C8B-B14F-4D97-AF65-F5344CB8AC3E}">
        <p14:creationId xmlns:p14="http://schemas.microsoft.com/office/powerpoint/2010/main" val="5258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84" y="696037"/>
            <a:ext cx="9978907" cy="51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60350"/>
            <a:ext cx="83820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764</TotalTime>
  <Words>629</Words>
  <Application>Microsoft Office PowerPoint</Application>
  <PresentationFormat>Широкоэкранный</PresentationFormat>
  <Paragraphs>41</Paragraphs>
  <Slides>28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Trebuchet MS</vt:lpstr>
      <vt:lpstr>Tw Cen MT</vt:lpstr>
      <vt:lpstr>Контур</vt:lpstr>
      <vt:lpstr>Что нужно знать об инсульте</vt:lpstr>
      <vt:lpstr>Бешеный ритм жизни и плохая экология ведут к развитию огромного количества болезней, одной из которых является инсульт. Свыше 30% людей, перенесших это заболевание, нуждаются в посторонней помощи, порядка 20% не могут передвигаться самостоятельно и лишь 8% после болезни возвращаются к нормальному образу жизни.  Болезнь довольно быстротечна. Именно поэтому важно знать основные аспекты заболевания, чтобы своевременно оказать помочь пострадавшему и предотвратить тяжелые последствия</vt:lpstr>
      <vt:lpstr>Что такое инсульт?</vt:lpstr>
      <vt:lpstr>Разновидности инсультов</vt:lpstr>
      <vt:lpstr>По месту образования тромба разделяют тромботический и эмболический инсульты. При тромботическом инсульте тромб образуется непосредственно в одной из артерий, питающих мозг. Такая болезнь возможна на участках артерий, закупоренных жировыми отложениями (пораженных атеросклерозом). Эмболический инсульт характеризуется тем, что тромб образуется в других кровеносных сосудах и лишь после образования попадает в более узкие сосуды.  Появлению таких скоплений крови в сердце может способствовать нерегулярное сердцебиение. </vt:lpstr>
      <vt:lpstr>Геморрагический инсульт – это вид кровоизлияния, при котором происходит разрыв какого-либо сосуда. Как правило, к этому виду инсульта приводят аневризмы (истонченные стенки сосудов) и влекут за собой образование гематомы в месте разрыва сосуда. Оценка размеров и состояния данного образования позволит спрогнозировать течение болезни и возможность возврата к нормальной жизни.</vt:lpstr>
      <vt:lpstr>По месту воздействия разделяют два вида геморрагического инсульта: Кровоизлияние внутри мозга – образуется при утечке крови из сосуда в окружающие ткани и повреждении клеток. Причиной такого кровоизлияния, как правило, становится хроническая гипертония. Субарахноидальное кровоизлияние – протекает в артериях, расположенных на поверхности мозга. Кровь заполняет пространство между мозгом и костями черепного свода, вызывая сильную головную боль. Такая боль может стать сигналом наступления инсульта.</vt:lpstr>
      <vt:lpstr>Презентация PowerPoint</vt:lpstr>
      <vt:lpstr>Презентация PowerPoint</vt:lpstr>
      <vt:lpstr>Говоря об инсульте, необходимо обозначить его острую фазу.  За 5-8 минут формируется ядро из поврежденных клеток; Следующей стадией является увеличение области метаболических изменений вокруг ядра инфаркта; За 90 минут увеличивается на 50%; За 6 часов – на 80%.</vt:lpstr>
      <vt:lpstr>Также существует такое понятие как повторный инсульт. Свидетельствует о возможности повторения удара. Основной причиной являются перенесенные болезни головного мозга, а также недостаточный контроль за течением заболевания после удара.  </vt:lpstr>
      <vt:lpstr>Основные причины инсульта  ишемия – нарушенное кровоснабжение; эмболия – закупорка сосудов; атерома – дегенеративное изменение стенок сосудов; тромбоз – образование внутри сосудов сгустков крови; кровоизлияние внутри мозга.</vt:lpstr>
      <vt:lpstr>Презентация PowerPoint</vt:lpstr>
      <vt:lpstr>существуют общие факторы риска, которые свидетельствуют о необходимости медицинского обследования:  -Возрастная группа 50+; -Склонность к ожирению, избыточный вес; -Повышенный уровень холестерина; -Высокое артериальное давление; -Атеросклероз;</vt:lpstr>
      <vt:lpstr>-Сахарный диабет, заболевания эндокринной системы; -Боли в сердце, учащенное сердцебиение; -Самолечение  -Вредные привычки (курение, алкоголизм) -Наследственность, наличие родственников, перенесших инсульт.</vt:lpstr>
      <vt:lpstr>    Симптомы инсульта</vt:lpstr>
      <vt:lpstr> В зависимости от локализации очага инсульта симптомы могут быть как единичные, так и представлены комбинацией нескольких из нижеперечисленных симптомов: -нарушение  сознания (от  простой заторможенности до комы-полного отсутствия сознания  и  реакции) -нарушение речи ( нарушение понимания  речи,  отсутствие собственной речи, либо Речь становится невнятной, нечеткой,  «каша  во  рту»); -нарушение двигательной   функции  (от потери силы в конечностях до полного отсутствия движения в них- парализации, перекос  лица). Наиболее часто при инсульте возникает нарушение силы в одноименных конечностях- правых  или левых.  - нарушение координации (неустойчивость, нечеткость  движений) -отсутствие чувственных реакций, чаще в половине тела  и  лица (реакция  на  боль, прикосновение); - отсутствие контроля над тазовыми функциями (непроизвольное мочеиспускание)  </vt:lpstr>
      <vt:lpstr>Помимо   характерных  для  инсульта  симптомов в  той или иной  степени   присутствуют  и  «общие симптомы»  -ОБЩАЯ СЛАБОСТЬ -ГОЛОВНАЯ  БОЛЬ -ГОЛОВОКРУЖЕНИЕ -ТОШНОТА -РВОТА -МОЖЕТ  ПОВЫШАТЬСЯ  ТЕМПЕРАТУРА,  -ЧАСТО ПОВЫШАЕТСЯ АРТЕРИАЛЬНОЕ  ДАВЛЕНИЕ, УРОВЕНЬ  САХАРА КРОВИ  </vt:lpstr>
      <vt:lpstr>Описанные выше симптомы могут проявляться в разной степени, поэтому у медиков существует простейший тест для определения наступления инсульта. Основные принципы этого теста должен знать каждый, чтобы ОКАЗАТЬ  дОВРАЧЕБНУЮ  ПОМОЩЬ  ПАЦИЕНТУ С НАРУШЕНИЕМ  МОЗГОВОГО КРОВООБРАЩЕНИЯ.</vt:lpstr>
      <vt:lpstr>Тест УЗП (улыбка, заговорить с больным, попросить поднять руку):  У — Самым простым методом определения удара является улыбка. Необходимо попросить человека улыбнуться и оценить симметричность улыбки. При инсульте половина лица будет неподвижна, один из уголков губ приподнят вверх, а другой опущен. </vt:lpstr>
      <vt:lpstr>З – Также необходимо заговорить с пострадавшим. При инсульте с речью возникают проблемы, и человеку будет затруднительно отвечать на ваши вопросы. Попытки показать язык также дадут искривление лица.  П – Попросить больного поднять вверх одновременно обе руки и подержать так 10 секунд. У пораженного инсультом пациента, руки будут подниматься не симметрично, одна рука будет подниматься медленней другой. Удерживать руки поднятыми будет также крайне сложно.  </vt:lpstr>
      <vt:lpstr>Презентация PowerPoint</vt:lpstr>
      <vt:lpstr>Первая помощь после инсульта</vt:lpstr>
      <vt:lpstr>Если человек находится в закрытом помещении, необходимо обеспечить достаточный приток воздуха. Также необходимо расстегнуть одежду и освободить грудную клетку для облегчения дыхания. При появлении тошноты, голову больного поворачивают набок, чтобы избежать попадания рвотных масс в дыхательные пути. Также необходимо проводить замеры давления с интервалом в 15 минут и сообщить врачам о полученных результатах. Все время оказания помощи необходимо сохранять спокойствие (по крайней мере, видимое), чтобы не напугать больного и не усугубить его состояние.</vt:lpstr>
      <vt:lpstr>Профилактика заболевания после определенного возраста</vt:lpstr>
      <vt:lpstr>-Отказаться от курения. -Не злоупотреблять алкоголем  -Уменьшить потребление жирной пищи и поваренной соли. -Включить в рацион как можно больше свежих фруктов и овощей. -Не переедать, покидать стол с ощущением легкости, не есть после восьми вечера. -Вести активный образ жизни, выполнять легкую зарядку.</vt:lpstr>
      <vt:lpstr>Такие нехитрые правила способны продлить вашу жизнь и вывести ее на качественно новый уровень.</vt:lpstr>
      <vt:lpstr>Спасибо за внимание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нужно знать об инсульте</dc:title>
  <dc:creator>Пользователь</dc:creator>
  <cp:lastModifiedBy>Наталья Епифанова</cp:lastModifiedBy>
  <cp:revision>23</cp:revision>
  <dcterms:created xsi:type="dcterms:W3CDTF">2019-01-29T20:04:30Z</dcterms:created>
  <dcterms:modified xsi:type="dcterms:W3CDTF">2021-09-07T13:15:37Z</dcterms:modified>
</cp:coreProperties>
</file>